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60" r:id="rId3"/>
    <p:sldId id="257" r:id="rId4"/>
    <p:sldId id="266" r:id="rId5"/>
    <p:sldId id="261" r:id="rId6"/>
    <p:sldId id="259" r:id="rId7"/>
    <p:sldId id="263" r:id="rId8"/>
    <p:sldId id="262" r:id="rId9"/>
    <p:sldId id="267"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9088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234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7466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96451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8380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92904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340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5405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589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136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583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520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912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5691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668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9022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711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9/21/2023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1346355"/>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755375"/>
            <a:ext cx="7028690" cy="1713664"/>
          </a:xfrm>
        </p:spPr>
        <p:txBody>
          <a:bodyPr>
            <a:noAutofit/>
          </a:bodyPr>
          <a:lstStyle/>
          <a:p>
            <a:pPr algn="r" rtl="1"/>
            <a:r>
              <a:rPr lang="ar-LB" sz="5400" dirty="0">
                <a:latin typeface="Calibri" panose="020F0502020204030204" pitchFamily="34" charset="0"/>
                <a:ea typeface="Calibri" panose="020F0502020204030204" pitchFamily="34" charset="0"/>
                <a:cs typeface="Calibri" panose="020F0502020204030204" pitchFamily="34" charset="0"/>
              </a:rPr>
              <a:t>ملاحظات على إقتراح قانون الإعلام</a:t>
            </a:r>
            <a:endParaRPr lang="en-US" sz="5400" dirty="0">
              <a:latin typeface="Calibri" panose="020F0502020204030204" pitchFamily="34" charset="0"/>
              <a:ea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84212" y="3127513"/>
            <a:ext cx="6400800" cy="2663687"/>
          </a:xfrm>
        </p:spPr>
        <p:txBody>
          <a:bodyPr>
            <a:normAutofit/>
          </a:bodyPr>
          <a:lstStyle/>
          <a:p>
            <a:pPr algn="r" rtl="1"/>
            <a:r>
              <a:rPr lang="ar-LB" sz="3200" b="1"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الملاحظات تشمل الصيغة المقترحة من قبل:</a:t>
            </a:r>
          </a:p>
          <a:p>
            <a:pPr marL="342900" indent="-342900" algn="r" rtl="1">
              <a:buFontTx/>
              <a:buChar char="-"/>
            </a:pPr>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لجنة الإدارة والعدل</a:t>
            </a:r>
          </a:p>
          <a:p>
            <a:pPr marL="342900" indent="-342900" algn="r" rtl="1">
              <a:buFontTx/>
              <a:buChar char="-"/>
            </a:pPr>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وزير الإعلام عملاً بملاحظات الاونسكو</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5390" y="2469039"/>
            <a:ext cx="1901955" cy="2339332"/>
          </a:xfrm>
          <a:prstGeom prst="rect">
            <a:avLst/>
          </a:prstGeom>
        </p:spPr>
      </p:pic>
    </p:spTree>
    <p:extLst>
      <p:ext uri="{BB962C8B-B14F-4D97-AF65-F5344CB8AC3E}">
        <p14:creationId xmlns:p14="http://schemas.microsoft.com/office/powerpoint/2010/main" val="4078389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7061" y="3564835"/>
            <a:ext cx="4225360" cy="2801523"/>
          </a:xfrm>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algn="r" rtl="1"/>
            <a:r>
              <a:rPr lang="ar-SA" sz="2400" b="1" dirty="0">
                <a:latin typeface="Calibri" panose="020F0502020204030204" pitchFamily="34" charset="0"/>
                <a:ea typeface="Calibri" panose="020F0502020204030204" pitchFamily="34" charset="0"/>
                <a:cs typeface="Calibri" panose="020F0502020204030204" pitchFamily="34" charset="0"/>
              </a:rPr>
              <a:t>الغاء اتحاد الصحافة اللبنانية</a:t>
            </a:r>
            <a:r>
              <a:rPr lang="ar-LB" sz="2400" b="1" dirty="0">
                <a:latin typeface="Calibri" panose="020F0502020204030204" pitchFamily="34" charset="0"/>
                <a:ea typeface="Calibri" panose="020F0502020204030204" pitchFamily="34" charset="0"/>
                <a:cs typeface="Calibri" panose="020F0502020204030204" pitchFamily="34" charset="0"/>
              </a:rPr>
              <a:t>:</a:t>
            </a:r>
            <a:b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b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يجب الغاء الباب الرابع من قانون المطبوعات كونه يعطي سطوة لنقابة الصحافة على نقابة المحررين وكونه يحد من مبدأ حرية العمل النقابي (نقترح اعتماد الصيغة باللون </a:t>
            </a:r>
            <a:r>
              <a:rPr lang="ar-LB" sz="2400" dirty="0">
                <a:solidFill>
                  <a:srgbClr val="FFFF00"/>
                </a:solidFill>
                <a:latin typeface="Calibri" panose="020F0502020204030204" pitchFamily="34" charset="0"/>
                <a:ea typeface="Calibri" panose="020F0502020204030204" pitchFamily="34" charset="0"/>
                <a:cs typeface="Calibri" panose="020F0502020204030204" pitchFamily="34" charset="0"/>
              </a:rPr>
              <a:t>الاصفر</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a:t>
            </a:r>
            <a:endParaRPr lang="en-US"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553280"/>
            <a:ext cx="4649787"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الملاحظة والصيغة المقترحة</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684211" y="1270528"/>
            <a:ext cx="4937655" cy="5082577"/>
          </a:xfrm>
        </p:spPr>
        <p:txBody>
          <a:bodyPr vert="horz" lIns="91440" tIns="45720" rIns="91440" bIns="45720" rtlCol="0" anchor="t">
            <a:normAutofit/>
          </a:bodyPr>
          <a:lstStyle/>
          <a:p>
            <a:pPr algn="r" rtl="1"/>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اتحاد الصحافة اللبنانية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لا زال قائماً وهو خطر لا سيما في ظل</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سيطرة نقابة الصحافة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(اصحاب الصحف)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على نقابة المحررين</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 (العمال)</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خاصة في بندي جدول الانتساب الى نقابة المحررين وقرارات الفصل منها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لجنة الجدول النقابي والمجلس التأديب</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algn="r" rtl="1"/>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تعريف من هو الصحافي بموجب المادة 89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على انه من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ينتسب لنقابة المحررين</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 ما هو منافي للواقع اذ ان معظم الصحافيين غير مسجلين في النقابة.</a:t>
            </a:r>
          </a:p>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بالتالي نقترح اعتماد الصيغة الاتية: </a:t>
            </a:r>
          </a:p>
          <a:p>
            <a:pPr algn="r" rtl="1"/>
            <a:r>
              <a:rPr lang="ar-SA" b="1" dirty="0">
                <a:solidFill>
                  <a:srgbClr val="FFFF00"/>
                </a:solidFill>
                <a:latin typeface="Calibri" panose="020F0502020204030204" pitchFamily="34" charset="0"/>
                <a:ea typeface="Calibri" panose="020F0502020204030204" pitchFamily="34" charset="0"/>
                <a:cs typeface="Calibri" panose="020F0502020204030204" pitchFamily="34" charset="0"/>
              </a:rPr>
              <a:t>المادة101: </a:t>
            </a:r>
            <a:endParaRPr lang="ar-LB"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lgn="r" rtl="1"/>
            <a:r>
              <a:rPr lang="ar-SA" dirty="0">
                <a:solidFill>
                  <a:srgbClr val="FFFF00"/>
                </a:solidFill>
                <a:latin typeface="Calibri" panose="020F0502020204030204" pitchFamily="34" charset="0"/>
                <a:ea typeface="Calibri" panose="020F0502020204030204" pitchFamily="34" charset="0"/>
                <a:cs typeface="Calibri" panose="020F0502020204030204" pitchFamily="34" charset="0"/>
              </a:rPr>
              <a:t>يلغى قانون المطبوعات الصادر في العام 1962 وجميع تعديلاته ويحل هذا القانون محله.</a:t>
            </a:r>
            <a:endParaRPr lang="en-US"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lgn="r" rtl="1"/>
            <a:endParaRPr lang="ar-LB"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553280"/>
            <a:ext cx="4665134"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p:txBody>
          <a:bodyPr vert="horz" lIns="91440" tIns="45720" rIns="91440" bIns="45720" rtlCol="0" anchor="t">
            <a:normAutofit/>
          </a:bodyPr>
          <a:lstStyle/>
          <a:p>
            <a:pPr algn="r" rtl="1"/>
            <a:r>
              <a:rPr lang="ar-LB"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101: </a:t>
            </a:r>
            <a:endParaRPr lang="en-US"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يلغى قانون المطبوعات الصادر عام 1962 باستثناء الفصل الثاني من الباب الأول المتعلّق بالمطبعة، والمادة /71/ المتعلقة بدور النشر، والباب الرابع (اتحاد الصحافة اللبنانية) من الفصل الأول حتى الفصل السادس ضمناً</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605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2080" y="513523"/>
            <a:ext cx="4649787" cy="576262"/>
          </a:xfrm>
        </p:spPr>
        <p:txBody>
          <a:bodyPr vert="horz" lIns="91440" tIns="45720" rIns="91440" bIns="45720" rtlCol="0" anchor="b">
            <a:noAutofit/>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p:txBody>
          <a:bodyPr>
            <a:normAutofit/>
          </a:bodyPr>
          <a:lstStyle/>
          <a:p>
            <a:pPr algn="r" rtl="1"/>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تم </a:t>
            </a: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حذف المادتين 70 و 71 لأنه، وفقًا للمعايير الدولية، يجب أن يُطلب من الموكلين بسلطات الحوكمة تحمل درجة أكبر من النقد وعدم الخضوع لمزيد من الحماية</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a:t>
            </a:r>
          </a:p>
        </p:txBody>
      </p:sp>
      <p:sp>
        <p:nvSpPr>
          <p:cNvPr id="5" name="Text Placeholder 4"/>
          <p:cNvSpPr>
            <a:spLocks noGrp="1"/>
          </p:cNvSpPr>
          <p:nvPr>
            <p:ph type="body" sz="quarter" idx="3"/>
          </p:nvPr>
        </p:nvSpPr>
        <p:spPr>
          <a:xfrm>
            <a:off x="6079066" y="513523"/>
            <a:ext cx="4665134" cy="576262"/>
          </a:xfrm>
        </p:spPr>
        <p:txBody>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لجنة الادارة والعدل</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a:xfrm>
            <a:off x="5806545" y="1262062"/>
            <a:ext cx="4929188" cy="4820686"/>
          </a:xfrm>
        </p:spPr>
        <p:txBody>
          <a:bodyPr>
            <a:noAutofit/>
          </a:bodyPr>
          <a:lstStyle/>
          <a:p>
            <a:pPr algn="r" rtl="1"/>
            <a:r>
              <a:rPr lang="ar-SA"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70:</a:t>
            </a:r>
            <a:endParaRPr lang="en-US" sz="16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إذا تعرضت إحدى وسائل الإعلام لشخص رئيس الدولة بما يتضمن قدحاً أو ذماً أو تحقيراً بحقه أو بحق رئيس دولة أجنبية غير دولة العدو الإسرائيلي، يكون للنيابة العامة الاستئنافية المختصة تحريك دعوى الحق العام بدون أي شكوى.</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وإذا كان النشر قد تمّ في إحدى المطبوعات، تتخذ محكمة الاستئناف الناظرة في قضايا الإعلام بعد وضع يدها على الدعوى تدبيراً بمصادرة النسخة التي حصل فيها التعرض. إذا كان النشر قد تمّ بإحدى الوسائل المرئية أو المسموعة أو الإلكترونية تتخذ هذه المحكمة قراراً نافذاً على أصله بوقف النشر المذكور تحت طائلة غرامة اكراهية تحددها. </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يعاقب مرتكب الجرم بالحبس من ستة اشهر الى سنتين وبالغرامة من عشرة أضعاف الحد الأدنى للأجور إلى عشرين ضعفاً، أو بإحدى هاتين العقوبتين. </a:t>
            </a:r>
            <a:endPar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SA"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71:</a:t>
            </a:r>
            <a:endParaRPr lang="en-US" sz="1600"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يقضى بنصف العقوبة المنصوص عليها في المادة السابقة إذا وقع الجرم على أحد السفراء أو أحد رؤساء البعثات الدبلوماسية المعتمدة في لبنان</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4" name="Title 1"/>
          <p:cNvSpPr>
            <a:spLocks noGrp="1"/>
          </p:cNvSpPr>
          <p:nvPr>
            <p:ph type="title"/>
          </p:nvPr>
        </p:nvSpPr>
        <p:spPr>
          <a:xfrm>
            <a:off x="684211" y="3930006"/>
            <a:ext cx="4431129" cy="2011384"/>
          </a:xfrm>
        </p:spPr>
        <p:style>
          <a:lnRef idx="0">
            <a:schemeClr val="accent1"/>
          </a:lnRef>
          <a:fillRef idx="3">
            <a:schemeClr val="accent1"/>
          </a:fillRef>
          <a:effectRef idx="3">
            <a:schemeClr val="accent1"/>
          </a:effectRef>
          <a:fontRef idx="minor">
            <a:schemeClr val="lt1"/>
          </a:fontRef>
        </p:style>
        <p:txBody>
          <a:bodyPr>
            <a:noAutofit/>
          </a:bodyPr>
          <a:lstStyle/>
          <a:p>
            <a:pPr algn="r" rtl="1"/>
            <a:r>
              <a:rPr lang="ar-LB" sz="2400" b="1" dirty="0">
                <a:solidFill>
                  <a:schemeClr val="tx1"/>
                </a:solidFill>
                <a:latin typeface="Calibri" panose="020F0502020204030204" pitchFamily="34" charset="0"/>
                <a:ea typeface="Calibri" panose="020F0502020204030204" pitchFamily="34" charset="0"/>
                <a:cs typeface="Calibri" panose="020F0502020204030204" pitchFamily="34" charset="0"/>
              </a:rPr>
              <a:t>إلغاء عقوبة السجن: </a:t>
            </a:r>
            <a:br>
              <a:rPr lang="ar-LB" sz="24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ar-LB"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من أهم تعديلات الاونسكو التي يجب إقرارها.</a:t>
            </a:r>
            <a:endParaRPr lang="en-US"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98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956511"/>
            <a:ext cx="4431129" cy="2011384"/>
          </a:xfrm>
        </p:spPr>
        <p:style>
          <a:lnRef idx="0">
            <a:schemeClr val="accent1"/>
          </a:lnRef>
          <a:fillRef idx="3">
            <a:schemeClr val="accent1"/>
          </a:fillRef>
          <a:effectRef idx="3">
            <a:schemeClr val="accent1"/>
          </a:effectRef>
          <a:fontRef idx="minor">
            <a:schemeClr val="lt1"/>
          </a:fontRef>
        </p:style>
        <p:txBody>
          <a:bodyPr>
            <a:noAutofit/>
          </a:bodyPr>
          <a:lstStyle/>
          <a:p>
            <a:pPr algn="r" rtl="1"/>
            <a:r>
              <a:rPr lang="ar-LB" sz="2400" b="1" dirty="0">
                <a:solidFill>
                  <a:schemeClr val="tx1"/>
                </a:solidFill>
                <a:latin typeface="Calibri" panose="020F0502020204030204" pitchFamily="34" charset="0"/>
                <a:ea typeface="Calibri" panose="020F0502020204030204" pitchFamily="34" charset="0"/>
                <a:cs typeface="Calibri" panose="020F0502020204030204" pitchFamily="34" charset="0"/>
              </a:rPr>
              <a:t>إلغاء عقوبة السجن: </a:t>
            </a:r>
            <a:br>
              <a:rPr lang="ar-LB" sz="24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ar-LB"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من أهم تعديلات الاونسكو التي يجب إقرارها.</a:t>
            </a:r>
            <a:endParaRPr lang="en-US"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659296"/>
            <a:ext cx="4649787" cy="576262"/>
          </a:xfrm>
        </p:spPr>
        <p:txBody>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p:txBody>
          <a:bodyPr>
            <a:normAutofit/>
          </a:bodyPr>
          <a:lstStyle/>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تم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إلغاء هذه المادة لأن القانون يحظر بالفعل خطاب الكراهية، وأيضاً لأنه لا يتماشى مع المعايير الدولية</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 هذا فضلاً عن أن أي نصوص مثل هذه ممكن أن تكون مطاطة.</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659296"/>
            <a:ext cx="4665134" cy="576262"/>
          </a:xfrm>
        </p:spPr>
        <p:txBody>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لجنة الادارة والعدل</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a:xfrm>
            <a:off x="5806545" y="1262061"/>
            <a:ext cx="4929188" cy="3985799"/>
          </a:xfrm>
        </p:spPr>
        <p:txBody>
          <a:bodyPr>
            <a:noAutofit/>
          </a:bodyPr>
          <a:lstStyle/>
          <a:p>
            <a:pPr algn="r" rtl="1"/>
            <a:r>
              <a:rPr lang="ar-SA"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72:</a:t>
            </a:r>
            <a:endPar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إذا نشرت إحدى وسائل الاعلام ما يتضمن تحقيراً لإحدى الديانات المعترف بها في لبنان أو ما كان من شأنه إثارة النعرات الطائفية أو تعكير السلامة العامة أو تعريض سلامة الدولة أو سيادتها أو وحدتها أو حدودها أو علاقة لبنان الخارجية للمخاطر أو ما من شأنه الترويج للعدو الإسرائيلي، تكون العقوبة الحبس من سنة إلى ثلاث سنوات والغرامة من عشرة أضعاف الحد الأدنى للأجور إلى عشرين ضعفاً أو إحدى هاتين العقوبتين. </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وفي حال التكرار، وفق أحكام المادة 66 من هذا القانون، تضاعف العقوبة المنصوص عليها في الفقرة السابقة</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4730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1865" y="4961627"/>
            <a:ext cx="5113867" cy="1589365"/>
          </a:xfrm>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algn="r" rtl="1"/>
            <a:r>
              <a:rPr lang="ar-LB" sz="2400" b="1" dirty="0">
                <a:latin typeface="Calibri" panose="020F0502020204030204" pitchFamily="34" charset="0"/>
                <a:ea typeface="Calibri" panose="020F0502020204030204" pitchFamily="34" charset="0"/>
                <a:cs typeface="Calibri" panose="020F0502020204030204" pitchFamily="34" charset="0"/>
              </a:rPr>
              <a:t>التعريفات: </a:t>
            </a:r>
            <a:r>
              <a:rPr lang="ar-LB"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نعتمد صيغة الاونسكو كونها تحصر التعريف كي لا يكون التفسير مطاطا. ولكن نقترح اعتماد الصيغة المقترحة </a:t>
            </a:r>
            <a:r>
              <a:rPr lang="ar-LB" sz="2400" dirty="0">
                <a:solidFill>
                  <a:srgbClr val="FFFF00"/>
                </a:solidFill>
                <a:latin typeface="Calibri" panose="020F0502020204030204" pitchFamily="34" charset="0"/>
                <a:ea typeface="Calibri" panose="020F0502020204030204" pitchFamily="34" charset="0"/>
                <a:cs typeface="Calibri" panose="020F0502020204030204" pitchFamily="34" charset="0"/>
              </a:rPr>
              <a:t>بالاصفر</a:t>
            </a:r>
            <a:r>
              <a:rPr lang="ar-LB"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 لتعريف الاعلامي.</a:t>
            </a:r>
            <a:endParaRPr lang="en-US"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473768"/>
            <a:ext cx="4649787" cy="576262"/>
          </a:xfrm>
        </p:spPr>
        <p:txBody>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684211" y="1058493"/>
            <a:ext cx="4937655" cy="5276045"/>
          </a:xfrm>
        </p:spPr>
        <p:txBody>
          <a:bodyPr>
            <a:noAutofit/>
          </a:bodyPr>
          <a:lstStyle/>
          <a:p>
            <a:pPr algn="r" rtl="1"/>
            <a:r>
              <a:rPr lang="ar-LB"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1:</a:t>
            </a:r>
          </a:p>
          <a:p>
            <a:pPr lvl="0" algn="r" rtl="1"/>
            <a:r>
              <a:rPr lang="ar-LB"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الإعلام</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 هو الإعلام الإذاعي والمنشورات الصحفية والنشرات الإخبارية الإلكترونية المهنية ووكالات الأخبار (أو وكالات الأنباء) كما هو معرّف عنها في هذه المادة.</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r" rtl="1"/>
            <a:r>
              <a:rPr lang="ar-LB"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المواد الإعلامية</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 هي المضمون الإعلامي بحدّ ذاته الذي يتمّ نشره للجمهور من خلال وسائل الإعلام المختلفة. </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r" rtl="1"/>
            <a:r>
              <a:rPr lang="ar-LB"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العمل الإعلامي</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 هو العمل المرتبط بإعداد المواد الإعلامية ونشرها، مثل جمع المعلومات ومعالجتها.</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الشخص الإعلامي: </a:t>
            </a:r>
            <a:r>
              <a:rPr lang="ar-LB" sz="1600" dirty="0">
                <a:solidFill>
                  <a:srgbClr val="FFFF00"/>
                </a:solidFill>
                <a:latin typeface="Calibri" panose="020F0502020204030204" pitchFamily="34" charset="0"/>
                <a:ea typeface="Calibri" panose="020F0502020204030204" pitchFamily="34" charset="0"/>
                <a:cs typeface="Calibri" panose="020F0502020204030204" pitchFamily="34" charset="0"/>
              </a:rPr>
              <a:t>هو كل شخص يتمثل نشاطه في جمع وإعداد ونشر المعلومات والأخبار والآراء والأفكار ونقلها إلى العموم بصورة رئيسية ومنتظمة في مؤسّسة أو عدة مؤسّسات للصحافة يومية أو دورية أو في وكالات الأنباء أو في مؤسّسة أو عدة مؤسّسات للإعلام السمعي البصري أو للإعلام الإلكتروني كالمواقع الالكترونية والقنوات والصفحات الالكترونية (على سبيل المثال لا الحصر </a:t>
            </a:r>
            <a:r>
              <a:rPr lang="en-US" sz="1600" dirty="0">
                <a:solidFill>
                  <a:srgbClr val="FFFF00"/>
                </a:solidFill>
                <a:latin typeface="Calibri" panose="020F0502020204030204" pitchFamily="34" charset="0"/>
                <a:ea typeface="Calibri" panose="020F0502020204030204" pitchFamily="34" charset="0"/>
                <a:cs typeface="Calibri" panose="020F0502020204030204" pitchFamily="34" charset="0"/>
              </a:rPr>
              <a:t>YouTube and Podcast channels</a:t>
            </a:r>
            <a:r>
              <a:rPr lang="ar-LB" sz="1600" dirty="0">
                <a:solidFill>
                  <a:srgbClr val="FFFF00"/>
                </a:solidFill>
                <a:latin typeface="Calibri" panose="020F0502020204030204" pitchFamily="34" charset="0"/>
                <a:ea typeface="Calibri" panose="020F0502020204030204" pitchFamily="34" charset="0"/>
                <a:cs typeface="Calibri" panose="020F0502020204030204" pitchFamily="34" charset="0"/>
              </a:rPr>
              <a:t>) بدوام جزئي او كامل او على اساس القطعة</a:t>
            </a:r>
            <a:r>
              <a:rPr lang="en-US" sz="1600" dirty="0">
                <a:solidFill>
                  <a:srgbClr val="FFFF00"/>
                </a:solidFill>
                <a:latin typeface="Calibri" panose="020F0502020204030204" pitchFamily="34" charset="0"/>
                <a:ea typeface="Calibri" panose="020F0502020204030204" pitchFamily="34" charset="0"/>
                <a:cs typeface="Calibri" panose="020F0502020204030204" pitchFamily="34" charset="0"/>
              </a:rPr>
              <a:t> freelancer </a:t>
            </a:r>
            <a:r>
              <a:rPr lang="ar-LB" sz="1600" dirty="0">
                <a:solidFill>
                  <a:srgbClr val="FFFF00"/>
                </a:solidFill>
                <a:latin typeface="Calibri" panose="020F0502020204030204" pitchFamily="34" charset="0"/>
                <a:ea typeface="Calibri" panose="020F0502020204030204" pitchFamily="34" charset="0"/>
                <a:cs typeface="Calibri" panose="020F0502020204030204" pitchFamily="34" charset="0"/>
              </a:rPr>
              <a:t>.</a:t>
            </a:r>
          </a:p>
          <a:p>
            <a:pPr algn="r" rtl="1"/>
            <a:r>
              <a:rPr lang="ar-LB" sz="1600" dirty="0">
                <a:solidFill>
                  <a:srgbClr val="FFFF00"/>
                </a:solidFill>
                <a:latin typeface="Calibri" panose="020F0502020204030204" pitchFamily="34" charset="0"/>
                <a:ea typeface="Calibri" panose="020F0502020204030204" pitchFamily="34" charset="0"/>
                <a:cs typeface="Calibri" panose="020F0502020204030204" pitchFamily="34" charset="0"/>
              </a:rPr>
              <a:t>ويعدّ أيضا صحفيا محترفا المراسل في لبنان أو في الخارج بشرط أن تتوفر فيه الشروط التي اقتضتها الفقرة السابقة</a:t>
            </a:r>
            <a:r>
              <a:rPr lang="en-US" dirty="0">
                <a:solidFill>
                  <a:srgbClr val="FFFF00"/>
                </a:solidFill>
              </a:rPr>
              <a:t>.</a:t>
            </a:r>
            <a:endParaRPr lang="en-US" sz="1600"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473768"/>
            <a:ext cx="4665134" cy="576262"/>
          </a:xfrm>
        </p:spPr>
        <p:txBody>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لجنة الادارة والعدل</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a:xfrm>
            <a:off x="5806545" y="1050027"/>
            <a:ext cx="4929188" cy="3932790"/>
          </a:xfrm>
        </p:spPr>
        <p:txBody>
          <a:bodyPr>
            <a:noAutofit/>
          </a:bodyPr>
          <a:lstStyle/>
          <a:p>
            <a:pPr lvl="0" algn="r" rtl="1"/>
            <a:r>
              <a:rPr lang="ar-LB"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1:</a:t>
            </a:r>
            <a:endParaRPr lang="en-US" sz="16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r" rtl="1"/>
            <a:r>
              <a:rPr lang="ar-SA"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وسائل الإعلام: </a:t>
            </a: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مختلف أنواع وسائل النشر المطبوعة، الإذاعية، والتلفزيونية، والإلكترونية المنصوص عليها في هذا القانون والتي تقدم للجمهور أو لفئات خاصة منه موادَ إعلامية </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SA"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المواد الإعلامية: </a:t>
            </a: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مختلف أنواع المطبوعات والرسومات والنقوش واللوحات والشعارات والكتابات والأصوات والإشارات والصور والوسائط الأخرى من الكتابة على أنواعها المعدّة للنشر للجمهور أو فئات خاصة منه والتي لا ترتدي طابع المراسلات الخاصة.</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r" rtl="1"/>
            <a:r>
              <a:rPr lang="ar-SA"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العمل الإعلامي: </a:t>
            </a: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كل ما هو مرتبط بعملية تحضير المواد الإعلامية وإعدادها وتنفيذها ومراقبتها والتدقيق فيها وبثها ونشرها وتوزيعها.</a:t>
            </a:r>
            <a:endPar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SA" sz="1600" u="sng" dirty="0">
                <a:solidFill>
                  <a:schemeClr val="tx1"/>
                </a:solidFill>
                <a:latin typeface="Calibri" panose="020F0502020204030204" pitchFamily="34" charset="0"/>
                <a:ea typeface="Calibri" panose="020F0502020204030204" pitchFamily="34" charset="0"/>
                <a:cs typeface="Calibri" panose="020F0502020204030204" pitchFamily="34" charset="0"/>
              </a:rPr>
              <a:t>ا</a:t>
            </a:r>
            <a:r>
              <a:rPr lang="ar-SA"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لإعلامي: </a:t>
            </a: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يعدّ إعلامياً ممتهناً كل شخص عمله جمع المعلومات وإعدادها ونشرها، ونشر الآراء والتعليقات ونقلها إلى العموم بصورة منتظمة في مؤسسة إعلامية مصنفة ضمن هذا القانون</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281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86" y="5216202"/>
            <a:ext cx="9877771" cy="1507067"/>
          </a:xfrm>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algn="r" rtl="1"/>
            <a: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t>تشكيل الهيئة الناظمة: </a:t>
            </a:r>
            <a:r>
              <a:rPr lang="ar-LB"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الافضلية لصيغة الاونسكو لان اطار التسمية يشمل فئات اكثر ومنها تحالف الحريات، ويمكن ان يعطي استقلالية اوسع. لكن الصيغة الفضلى هي اعتماد التنظيم الذاتي لوسائل الاعلام، لان تجارب </a:t>
            </a:r>
            <a:r>
              <a:rPr lang="ar-SA"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تعيين الهيئات </a:t>
            </a:r>
            <a:r>
              <a:rPr lang="ar-LB"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الناظمة</a:t>
            </a:r>
            <a:r>
              <a:rPr lang="ar-SA"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 السابقة لم  تنجح</a:t>
            </a:r>
            <a:r>
              <a:rPr lang="ar-LB"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t> بتأمين الاستقلالية.</a:t>
            </a:r>
            <a:endParaRPr lang="en-US" sz="2400"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235230"/>
            <a:ext cx="4649787" cy="576262"/>
          </a:xfrm>
        </p:spPr>
        <p:txBody>
          <a:bodyPr vert="horz" lIns="91440" tIns="45720" rIns="91440" bIns="45720" rtlCol="0" anchor="b">
            <a:noAutofit/>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640290" y="927651"/>
            <a:ext cx="4937655" cy="3723861"/>
          </a:xfrm>
        </p:spPr>
        <p:txBody>
          <a:bodyPr vert="horz" lIns="91440" tIns="45720" rIns="91440" bIns="45720" rtlCol="0" anchor="t">
            <a:noAutofit/>
          </a:bodyPr>
          <a:lstStyle/>
          <a:p>
            <a:pPr algn="r" rtl="1"/>
            <a:r>
              <a:rPr lang="ar-LB" sz="1600"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49</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  يتولّى إدارة الهيئة مجلس إدارة مؤلف من سبعة (7) أعضاء</a:t>
            </a: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spcBef>
                <a:spcPts val="0"/>
              </a:spcBef>
              <a:spcAft>
                <a:spcPts val="0"/>
              </a:spcAft>
              <a:buNone/>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يُعيّن أعضاء مجلس إدارة الهيئة المرشحين على النحو التالي:</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spcBef>
                <a:spcPts val="0"/>
              </a:spcBef>
              <a:spcAft>
                <a:spcPts val="0"/>
              </a:spcAft>
              <a:buFontTx/>
              <a:buChar char="-"/>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مرشح واحد من كل من نقابتي المحامين في بيروت وطرابلس.</a:t>
            </a:r>
          </a:p>
          <a:p>
            <a:pPr algn="r" rtl="1">
              <a:spcBef>
                <a:spcPts val="0"/>
              </a:spcBef>
              <a:spcAft>
                <a:spcPts val="0"/>
              </a:spcAft>
              <a:buFontTx/>
              <a:buChar char="-"/>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مرشحان اثنان من نقابة المهندسين.</a:t>
            </a:r>
          </a:p>
          <a:p>
            <a:pPr algn="r" rtl="1">
              <a:spcBef>
                <a:spcPts val="0"/>
              </a:spcBef>
              <a:spcAft>
                <a:spcPts val="0"/>
              </a:spcAft>
              <a:buFontTx/>
              <a:buChar char="-"/>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مرشحان اثنان من نقابة المحرّرين.</a:t>
            </a:r>
          </a:p>
          <a:p>
            <a:pPr algn="r" rtl="1">
              <a:spcBef>
                <a:spcPts val="0"/>
              </a:spcBef>
              <a:spcAft>
                <a:spcPts val="0"/>
              </a:spcAft>
              <a:buFontTx/>
              <a:buChar char="-"/>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مرشحان اثنان من ائتلاف المجتمع المدني حول حريّة التعبير.</a:t>
            </a:r>
          </a:p>
          <a:p>
            <a:pPr algn="r" rtl="1">
              <a:spcBef>
                <a:spcPts val="0"/>
              </a:spcBef>
              <a:spcAft>
                <a:spcPts val="0"/>
              </a:spcAft>
              <a:buFontTx/>
              <a:buChar char="-"/>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مرشحان اثنان من العمداء الجامعيين لقسم الإتصال.</a:t>
            </a:r>
          </a:p>
          <a:p>
            <a:pPr algn="r" rtl="1">
              <a:spcBef>
                <a:spcPts val="0"/>
              </a:spcBef>
              <a:spcAft>
                <a:spcPts val="0"/>
              </a:spcAft>
              <a:buFontTx/>
              <a:buChar char="-"/>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مرشحان اثنان من لجنة مكافحة الفساد.</a:t>
            </a:r>
          </a:p>
          <a:p>
            <a:pPr algn="r" rtl="1">
              <a:spcBef>
                <a:spcPts val="0"/>
              </a:spcBef>
              <a:spcAft>
                <a:spcPts val="0"/>
              </a:spcAft>
              <a:buFontTx/>
              <a:buChar char="-"/>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مرشحان اثنان من الهيئة الوطنية لشؤون المرأة.</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ينتخب مجلس النواب أعضاء مجلس إدارة الهيئة من بين المرشحين المطروحة اسمائهم بناءً للفقرة الثانية من هذه المادة، بشرط السعي قدر الإمكان لضمان التنوّع الجندري والديني وسائر أشكال التنوّع بين الأعضاء.</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235230"/>
            <a:ext cx="4665134" cy="576262"/>
          </a:xfrm>
        </p:spPr>
        <p:txBody>
          <a:bodyPr vert="horz" lIns="91440" tIns="45720" rIns="91440" bIns="45720" rtlCol="0" anchor="b">
            <a:noAutofit/>
          </a:bodyPr>
          <a:lstStyle/>
          <a:p>
            <a:pPr algn="r" rtl="1"/>
            <a:r>
              <a:rPr lang="ar-LB"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لجنة الادارة والعدل</a:t>
            </a:r>
            <a:endParaRPr lang="en-US" sz="3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a:xfrm>
            <a:off x="5806545" y="927652"/>
            <a:ext cx="4929188" cy="4288550"/>
          </a:xfrm>
        </p:spPr>
        <p:txBody>
          <a:bodyPr>
            <a:noAutofit/>
          </a:bodyPr>
          <a:lstStyle/>
          <a:p>
            <a:pPr algn="r" rtl="1"/>
            <a:r>
              <a:rPr lang="ar-SA"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32:</a:t>
            </a:r>
            <a:r>
              <a:rPr lang="ar-LB" sz="1600" b="1" u="sng"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تمارس هذه الهيئة صلاحياتها من خلال مجلس إدارة يتألف من عشرة أعضاء، موزعين كالآتي:</a:t>
            </a:r>
            <a:endPar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buFontTx/>
              <a:buChar char="-"/>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أربع صحافيين من الذين تقدّموا بسيرهم الذاتية إلى مجلس النواب، على أن يكونوا منتسبين إلى نقابة محرري الصحافة اللبنانية</a:t>
            </a:r>
            <a:r>
              <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algn="r" rtl="1">
              <a:buFontTx/>
              <a:buChar char="-"/>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أربع من أصحاب الوسائل الإعلامية من الذين تقدّموا بسيرهم الذاتية إلى مجلس النواب</a:t>
            </a:r>
            <a:endPar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buFontTx/>
              <a:buChar char="-"/>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محامٍ من أصل خمس محامين ترشّح ثلاثة منهم نقابة المحامين في بيروت، واثنان ترشحهما نقابة المحامين في طرابلس. </a:t>
            </a:r>
            <a:endPar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buFontTx/>
              <a:buChar char="-"/>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مهندس اتصالات من الذين تقدّموا بسيرهم الذاتية.</a:t>
            </a:r>
            <a:endParaRPr lang="ar-L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r>
              <a:rPr lang="ar-SA" sz="1600" dirty="0">
                <a:solidFill>
                  <a:schemeClr val="tx1"/>
                </a:solidFill>
                <a:latin typeface="Calibri" panose="020F0502020204030204" pitchFamily="34" charset="0"/>
                <a:ea typeface="Calibri" panose="020F0502020204030204" pitchFamily="34" charset="0"/>
                <a:cs typeface="Calibri" panose="020F0502020204030204" pitchFamily="34" charset="0"/>
              </a:rPr>
              <a:t>تقدّم الترشيحات عبر وزارة الإعلام خلال المرحلة الانتقالية للمجلس التأسيسي الأول وعبر الهيئة للمجالس اللاحقة، على أن تكون الترشيحات مناصفةً بين الإناث والذكور. </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endParaRPr lang="en-US" sz="900" dirty="0"/>
          </a:p>
        </p:txBody>
      </p:sp>
    </p:spTree>
    <p:extLst>
      <p:ext uri="{BB962C8B-B14F-4D97-AF65-F5344CB8AC3E}">
        <p14:creationId xmlns:p14="http://schemas.microsoft.com/office/powerpoint/2010/main" val="2797980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234609"/>
            <a:ext cx="9771753" cy="1462156"/>
          </a:xfrm>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algn="r" rtl="1"/>
            <a: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t>حصر الترخيص المسبق با</a:t>
            </a:r>
            <a:r>
              <a:rPr lang="ar-SA" sz="2400" b="1" dirty="0">
                <a:solidFill>
                  <a:schemeClr val="lt1"/>
                </a:solidFill>
                <a:latin typeface="Calibri" panose="020F0502020204030204" pitchFamily="34" charset="0"/>
                <a:ea typeface="Calibri" panose="020F0502020204030204" pitchFamily="34" charset="0"/>
                <a:cs typeface="Calibri" panose="020F0502020204030204" pitchFamily="34" charset="0"/>
              </a:rPr>
              <a:t>لمؤسسات التي تست</a:t>
            </a:r>
            <a: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t>خدم</a:t>
            </a:r>
            <a:r>
              <a:rPr lang="ar-SA" sz="2400" b="1" dirty="0">
                <a:solidFill>
                  <a:schemeClr val="lt1"/>
                </a:solidFill>
                <a:latin typeface="Calibri" panose="020F0502020204030204" pitchFamily="34" charset="0"/>
                <a:ea typeface="Calibri" panose="020F0502020204030204" pitchFamily="34" charset="0"/>
                <a:cs typeface="Calibri" panose="020F0502020204030204" pitchFamily="34" charset="0"/>
              </a:rPr>
              <a:t> الترددات وليس الانترنت</a:t>
            </a:r>
            <a: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t>: </a:t>
            </a:r>
            <a:b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b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نفضل اعتماد الصيغة الاساسية للاقتراح المقدم من قبل النائب غسان مخيبر ومهارات، تجنباً للرقابة المسبقة على تأسيس وسائل الاعلام.</a:t>
            </a:r>
            <a:endParaRPr lang="en-US"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513523"/>
            <a:ext cx="4649787"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الصيغة الاساسية للاقتراح</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p:txBody>
          <a:bodyPr>
            <a:normAutofit/>
          </a:bodyPr>
          <a:lstStyle/>
          <a:p>
            <a:pPr algn="r" rtl="1"/>
            <a:r>
              <a:rPr lang="ar-SA" sz="1700" dirty="0">
                <a:solidFill>
                  <a:schemeClr val="tx1"/>
                </a:solidFill>
                <a:latin typeface="Calibri" panose="020F0502020204030204" pitchFamily="34" charset="0"/>
                <a:ea typeface="Calibri" panose="020F0502020204030204" pitchFamily="34" charset="0"/>
                <a:cs typeface="Calibri" panose="020F0502020204030204" pitchFamily="34" charset="0"/>
              </a:rPr>
              <a:t>تخضع فقط للتراخيص مؤسسات الاعلام المرئي والمسموع التي تبث للعموم شبكة برامج منظمة وتستعمل الترددات الهرتزية او الكهرمغنطسية او غيرها من الموجات والقنوات في الفضاء العام المشترك الذي يخضع لمراقبة الدولة وتنظيمها والذي يدخل ضمن الموارد العامة المحدودة.</a:t>
            </a:r>
            <a:endParaRPr lang="en-US" sz="17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SA" sz="1700" dirty="0">
                <a:solidFill>
                  <a:schemeClr val="tx1"/>
                </a:solidFill>
                <a:latin typeface="Calibri" panose="020F0502020204030204" pitchFamily="34" charset="0"/>
                <a:ea typeface="Calibri" panose="020F0502020204030204" pitchFamily="34" charset="0"/>
                <a:cs typeface="Calibri" panose="020F0502020204030204" pitchFamily="34" charset="0"/>
              </a:rPr>
              <a:t>اما مؤسسات الاعلام المرئي والمسموع الذي تبث بواسطة الانترنت </a:t>
            </a:r>
            <a:r>
              <a:rPr lang="en-US" sz="1700" dirty="0">
                <a:solidFill>
                  <a:schemeClr val="tx1"/>
                </a:solidFill>
                <a:latin typeface="Calibri" panose="020F0502020204030204" pitchFamily="34" charset="0"/>
                <a:ea typeface="Calibri" panose="020F0502020204030204" pitchFamily="34" charset="0"/>
                <a:cs typeface="Calibri" panose="020F0502020204030204" pitchFamily="34" charset="0"/>
              </a:rPr>
              <a:t>IPTV</a:t>
            </a:r>
            <a:r>
              <a:rPr lang="ar-SA" sz="1700" dirty="0">
                <a:solidFill>
                  <a:schemeClr val="tx1"/>
                </a:solidFill>
                <a:latin typeface="Calibri" panose="020F0502020204030204" pitchFamily="34" charset="0"/>
                <a:ea typeface="Calibri" panose="020F0502020204030204" pitchFamily="34" charset="0"/>
                <a:cs typeface="Calibri" panose="020F0502020204030204" pitchFamily="34" charset="0"/>
              </a:rPr>
              <a:t> وغيرها من التقنيات غير المحدودة مثل السواتل الصناعية فهي لا تخضع لموجب الترخيص المسبق وانما لنظام آخر شبيه بنظام العلم والخبر والتوافق مع الهيئة الناظمة على الشبكة العامة للبرامج</a:t>
            </a:r>
            <a:r>
              <a:rPr lang="ar-LB" sz="1700"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sz="17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513523"/>
            <a:ext cx="4665134"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p:txBody>
          <a:bodyPr>
            <a:noAutofit/>
          </a:bodyPr>
          <a:lstStyle/>
          <a:p>
            <a:pPr algn="r" rtl="1"/>
            <a:r>
              <a:rPr lang="ar-LB" sz="1700"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13</a:t>
            </a:r>
            <a:r>
              <a:rPr lang="ar-LB" sz="1700" b="1" dirty="0">
                <a:solidFill>
                  <a:schemeClr val="tx1"/>
                </a:solidFill>
                <a:latin typeface="Calibri" panose="020F0502020204030204" pitchFamily="34" charset="0"/>
                <a:ea typeface="Calibri" panose="020F0502020204030204" pitchFamily="34" charset="0"/>
                <a:cs typeface="Calibri" panose="020F0502020204030204" pitchFamily="34" charset="0"/>
              </a:rPr>
              <a:t> (رقم 11 لدى لجنة الإدارة والعدل)</a:t>
            </a:r>
            <a:endParaRPr lang="en-US" sz="17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sz="1700" dirty="0">
                <a:solidFill>
                  <a:schemeClr val="tx1"/>
                </a:solidFill>
                <a:latin typeface="Calibri" panose="020F0502020204030204" pitchFamily="34" charset="0"/>
                <a:ea typeface="Calibri" panose="020F0502020204030204" pitchFamily="34" charset="0"/>
                <a:cs typeface="Calibri" panose="020F0502020204030204" pitchFamily="34" charset="0"/>
              </a:rPr>
              <a:t>لا يجوز لمؤسسات البثّ الإذاعي العمل في الأراضي اللبنانية بدون ترخيص، فيما لا يحق للمنشورات الصحفية أن تصدر في لبنان بدون أن تكون مسجلةً.</a:t>
            </a:r>
            <a:endParaRPr lang="en-US" sz="17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sz="1700" dirty="0">
                <a:solidFill>
                  <a:schemeClr val="tx1"/>
                </a:solidFill>
                <a:latin typeface="Calibri" panose="020F0502020204030204" pitchFamily="34" charset="0"/>
                <a:ea typeface="Calibri" panose="020F0502020204030204" pitchFamily="34" charset="0"/>
                <a:cs typeface="Calibri" panose="020F0502020204030204" pitchFamily="34" charset="0"/>
              </a:rPr>
              <a:t>يمنع على أي شخص طبيعي أو معنوي استيراد أو تصنيع أو تركيب أو استهلاك أي جهاز بثّ أو نقل أو وسائل البثّ أو البنية التحتية لذلك كما يمنع عليه نقل أو توزيع مواد مرئية أو مسموعة لغايات البثّ التلفزيوني أو البثّ بالراديو ما لم يتمّ السماح بذلك من قبل الهيئة الناظمة.</a:t>
            </a:r>
            <a:endParaRPr lang="en-US" sz="17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sz="1700" dirty="0">
                <a:solidFill>
                  <a:schemeClr val="tx1"/>
                </a:solidFill>
                <a:latin typeface="Calibri" panose="020F0502020204030204" pitchFamily="34" charset="0"/>
                <a:ea typeface="Calibri" panose="020F0502020204030204" pitchFamily="34" charset="0"/>
                <a:cs typeface="Calibri" panose="020F0502020204030204" pitchFamily="34" charset="0"/>
              </a:rPr>
              <a:t>للمحكمة المختصة اتخاذ القرار بحجز أي أجهزة أو قطع أو عدّة لا تتطابق مع البند السابق من هذه المادة على أن تطبق على مرتكبي المخالفات العقوبات المنصوص عنها في القوانين المرعية الإجراء.</a:t>
            </a:r>
            <a:endParaRPr lang="en-US" sz="17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238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6545" y="3935896"/>
            <a:ext cx="4885876" cy="2417210"/>
          </a:xfrm>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algn="r" rtl="1"/>
            <a: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t>رسوم التراخيص:</a:t>
            </a:r>
            <a:b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b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يجب </a:t>
            </a:r>
            <a:r>
              <a:rPr lang="ar-SA"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التركيز على البعد الاجتماعي والسياسي للقانون والا يكون بعد تجاري فقط لا سيما في ظل عدم وجود اعلام وطني </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فعال (نقترح اعتماد الصيغة باللون </a:t>
            </a:r>
            <a:r>
              <a:rPr lang="ar-LB" sz="2400" dirty="0">
                <a:solidFill>
                  <a:srgbClr val="FFFF00"/>
                </a:solidFill>
                <a:latin typeface="Calibri" panose="020F0502020204030204" pitchFamily="34" charset="0"/>
                <a:ea typeface="Calibri" panose="020F0502020204030204" pitchFamily="34" charset="0"/>
                <a:cs typeface="Calibri" panose="020F0502020204030204" pitchFamily="34" charset="0"/>
              </a:rPr>
              <a:t>الاصفر</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a:t>
            </a:r>
            <a:endParaRPr lang="en-US"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553280"/>
            <a:ext cx="4649787"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الملاحظة والصيغة المقترحة</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159027" y="1270528"/>
            <a:ext cx="5462840" cy="5223037"/>
          </a:xfrm>
        </p:spPr>
        <p:txBody>
          <a:bodyPr vert="horz" lIns="91440" tIns="45720" rIns="91440" bIns="45720" rtlCol="0" anchor="t">
            <a:noAutofit/>
          </a:bodyPr>
          <a:lstStyle/>
          <a:p>
            <a:pPr algn="r" rtl="1"/>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تعتبر من اهم المواد التي يقتضي إعادة صياغتها لكي لا يسيطر على الفضاء الاعلامي رأس المال حصراً.</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وهنا يجب التفريق بين الوسائل التي تحتاج لترخيص وتلك التي لا تحتاج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لترخيص. لذا نقترح اعتماد الصيغة الاتية:</a:t>
            </a:r>
          </a:p>
          <a:p>
            <a:pPr algn="r" rtl="1">
              <a:spcAft>
                <a:spcPts val="0"/>
              </a:spcAft>
            </a:pPr>
            <a:r>
              <a:rPr lang="ar-LB" b="1" dirty="0">
                <a:solidFill>
                  <a:srgbClr val="FFFF00"/>
                </a:solidFill>
                <a:latin typeface="Calibri" panose="020F0502020204030204" pitchFamily="34" charset="0"/>
                <a:ea typeface="Calibri" panose="020F0502020204030204" pitchFamily="34" charset="0"/>
                <a:cs typeface="Calibri" panose="020F0502020204030204" pitchFamily="34" charset="0"/>
              </a:rPr>
              <a:t>المادة 17: </a:t>
            </a:r>
          </a:p>
          <a:p>
            <a:pPr algn="r" rtl="1"/>
            <a:r>
              <a:rPr lang="ar-LB" dirty="0">
                <a:solidFill>
                  <a:srgbClr val="FFFF00"/>
                </a:solidFill>
                <a:latin typeface="Calibri" panose="020F0502020204030204" pitchFamily="34" charset="0"/>
                <a:ea typeface="Calibri" panose="020F0502020204030204" pitchFamily="34" charset="0"/>
                <a:cs typeface="Calibri" panose="020F0502020204030204" pitchFamily="34" charset="0"/>
              </a:rPr>
              <a:t>تخضع لرسوم الترخيص </a:t>
            </a:r>
            <a:r>
              <a:rPr lang="ar-SA" dirty="0">
                <a:solidFill>
                  <a:srgbClr val="FFFF00"/>
                </a:solidFill>
                <a:latin typeface="Calibri" panose="020F0502020204030204" pitchFamily="34" charset="0"/>
                <a:ea typeface="Calibri" panose="020F0502020204030204" pitchFamily="34" charset="0"/>
                <a:cs typeface="Calibri" panose="020F0502020204030204" pitchFamily="34" charset="0"/>
              </a:rPr>
              <a:t>فقط مؤسسات الاعلام المرئي والمسموع التي تبث للعموم شبكة برامج منظمة وتستعمل الترددات الهرتزية او الكهرمغنطسية او غيرها من الموجات والقنوات في الفضاء العام المشترك الذي يخضع لمراقبة الدولة وتنظيمها والذي يدخل ضمن الموارد العامة المحدودة.</a:t>
            </a:r>
            <a:endParaRPr lang="en-US"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lgn="r" rtl="1"/>
            <a:r>
              <a:rPr lang="ar-SA" dirty="0">
                <a:solidFill>
                  <a:srgbClr val="FFFF00"/>
                </a:solidFill>
                <a:latin typeface="Calibri" panose="020F0502020204030204" pitchFamily="34" charset="0"/>
                <a:ea typeface="Calibri" panose="020F0502020204030204" pitchFamily="34" charset="0"/>
                <a:cs typeface="Calibri" panose="020F0502020204030204" pitchFamily="34" charset="0"/>
              </a:rPr>
              <a:t>اما مؤسسات الاعلام المرئي والمسموع الذي تبث بواسطة الانترنت</a:t>
            </a:r>
            <a:r>
              <a:rPr lang="en-US" dirty="0">
                <a:solidFill>
                  <a:srgbClr val="FFFF00"/>
                </a:solidFill>
                <a:latin typeface="Calibri" panose="020F0502020204030204" pitchFamily="34" charset="0"/>
                <a:ea typeface="Calibri" panose="020F0502020204030204" pitchFamily="34" charset="0"/>
                <a:cs typeface="Calibri" panose="020F0502020204030204" pitchFamily="34" charset="0"/>
              </a:rPr>
              <a:t> IPTV </a:t>
            </a:r>
            <a:r>
              <a:rPr lang="ar-SA" dirty="0">
                <a:solidFill>
                  <a:srgbClr val="FFFF00"/>
                </a:solidFill>
                <a:latin typeface="Calibri" panose="020F0502020204030204" pitchFamily="34" charset="0"/>
                <a:ea typeface="Calibri" panose="020F0502020204030204" pitchFamily="34" charset="0"/>
                <a:cs typeface="Calibri" panose="020F0502020204030204" pitchFamily="34" charset="0"/>
              </a:rPr>
              <a:t>وغيرها من التقنيات غير المحدودة مثل السواتل الصناعية  فهي تخضع لرسم تسجيل رمزي لاعطاء الفرصة وضمان التوازن لجميع شرائح المجتمع بالتعبير والتلقي.</a:t>
            </a:r>
            <a:endParaRPr lang="en-US"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553280"/>
            <a:ext cx="4665134"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a:xfrm>
            <a:off x="5806545" y="1262062"/>
            <a:ext cx="4929188" cy="2528060"/>
          </a:xfrm>
        </p:spPr>
        <p:txBody>
          <a:bodyPr vert="horz" lIns="91440" tIns="45720" rIns="91440" bIns="45720" rtlCol="0" anchor="t">
            <a:normAutofit/>
          </a:bodyPr>
          <a:lstStyle/>
          <a:p>
            <a:pPr algn="r" rtl="1"/>
            <a:r>
              <a:rPr lang="ar-LB" b="1"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17</a:t>
            </a:r>
            <a:r>
              <a:rPr lang="ar-SA"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LB"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إن عمليّة التراخيص كافة تُساق على أساس تنافسي ما لم ينصّ هذا القانون على خلاف ذلك، بناءً لعملية استقطاب عروضٍ بصورةٍ عادلةٍ، شفّافةٍ وغير استنسابية وترمي الى وضع السوق الإعلامي في سياق مخطط التراخيص المعمول به بغض النظر عما إذا كان من شأن ذلك زيادة او تقليص عدد مورّدي الخدمة.</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r" rtl="1">
              <a:buNone/>
            </a:pP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1710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0557" y="4425120"/>
            <a:ext cx="4015407" cy="2227471"/>
          </a:xfrm>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algn="r" rtl="1"/>
            <a: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t>إعتماد دراجات التقاضي الثلاث:</a:t>
            </a:r>
            <a:b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b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نفضل عدم </a:t>
            </a:r>
            <a:r>
              <a:rPr lang="ar-SA"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الابقاء على محكمة المطبوعات </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كونها</a:t>
            </a:r>
            <a:r>
              <a:rPr lang="ar-SA"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 محكمة استثنائية تضرب مبدأ التقاضي على </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ثلاث </a:t>
            </a:r>
            <a:r>
              <a:rPr lang="ar-SA"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درجا</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ت (نقترح اعتماد الصيغة باللون </a:t>
            </a:r>
            <a:r>
              <a:rPr lang="ar-LB" sz="2400" dirty="0">
                <a:solidFill>
                  <a:srgbClr val="FFFF00"/>
                </a:solidFill>
                <a:latin typeface="Calibri" panose="020F0502020204030204" pitchFamily="34" charset="0"/>
                <a:ea typeface="Calibri" panose="020F0502020204030204" pitchFamily="34" charset="0"/>
                <a:cs typeface="Calibri" panose="020F0502020204030204" pitchFamily="34" charset="0"/>
              </a:rPr>
              <a:t>الاصفر</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a:t>
            </a:r>
            <a:endParaRPr lang="en-US" sz="2400" b="1" dirty="0">
              <a:solidFill>
                <a:schemeClr val="lt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553280"/>
            <a:ext cx="4649787"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الملاحظة والصيغة المقترحة</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684211" y="1270528"/>
            <a:ext cx="4937655" cy="4891733"/>
          </a:xfrm>
        </p:spPr>
        <p:txBody>
          <a:bodyPr>
            <a:normAutofit/>
          </a:bodyPr>
          <a:lstStyle/>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قانون المطبوعات الحالي واقتراحي لجنة الادارة والعدل ووزير الاعلام يعتمدوا المحاكمات في جرائم المطبوعات (محكمة المطبوعات) على درجتين فقط بينما يجب أن تخضع للأصول العادية للتقاضي أي على ثلاث دراجات، بهدف تعزيز ضمانات المحكمة العادلة ورفع مستوى النقاش العام حول مفهوم حرية الرأي والتعبير. ومن هنا نقترح العودة الى مفهوم الصيغة الاساسية للاقتراح مع بعض الاضافات.</a:t>
            </a:r>
          </a:p>
          <a:p>
            <a:pPr algn="r" rtl="1"/>
            <a:r>
              <a:rPr lang="ar-SA" b="1" dirty="0">
                <a:solidFill>
                  <a:srgbClr val="FFFF00"/>
                </a:solidFill>
                <a:latin typeface="Calibri" panose="020F0502020204030204" pitchFamily="34" charset="0"/>
                <a:ea typeface="Calibri" panose="020F0502020204030204" pitchFamily="34" charset="0"/>
                <a:cs typeface="Calibri" panose="020F0502020204030204" pitchFamily="34" charset="0"/>
              </a:rPr>
              <a:t>المادة 80: </a:t>
            </a:r>
            <a:endParaRPr lang="ar-LB"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lgn="r" rtl="1"/>
            <a:r>
              <a:rPr lang="ar-SA" dirty="0">
                <a:solidFill>
                  <a:srgbClr val="FFFF00"/>
                </a:solidFill>
                <a:latin typeface="Calibri" panose="020F0502020204030204" pitchFamily="34" charset="0"/>
                <a:ea typeface="Calibri" panose="020F0502020204030204" pitchFamily="34" charset="0"/>
                <a:cs typeface="Calibri" panose="020F0502020204030204" pitchFamily="34" charset="0"/>
              </a:rPr>
              <a:t>إن اي انتهاك لهذا الباب يعرض الناشر لخطر الملاحقة القضائية امام المحكمة الابتدائية المدنية الناظرة بقضايا الاعلام.</a:t>
            </a:r>
            <a:endParaRPr lang="en-US"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lgn="r" rtl="1"/>
            <a:endParaRPr lang="ar-LB"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553280"/>
            <a:ext cx="4665134"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p:txBody>
          <a:bodyPr>
            <a:noAutofit/>
          </a:bodyPr>
          <a:lstStyle/>
          <a:p>
            <a:pPr algn="r" rtl="1"/>
            <a:r>
              <a:rPr lang="ar-LB"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80</a:t>
            </a:r>
            <a:r>
              <a:rPr lang="ar-LB" u="sng"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LB" b="1" dirty="0">
                <a:solidFill>
                  <a:schemeClr val="tx1"/>
                </a:solidFill>
                <a:latin typeface="Calibri" panose="020F0502020204030204" pitchFamily="34" charset="0"/>
                <a:ea typeface="Calibri" panose="020F0502020204030204" pitchFamily="34" charset="0"/>
                <a:cs typeface="Calibri" panose="020F0502020204030204" pitchFamily="34" charset="0"/>
              </a:rPr>
              <a:t>(رقمها 61 لدى لجنة الادارة والعدل)</a:t>
            </a:r>
            <a:endParaRPr lang="ar-LB"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إن أيّ انتهاك لأحكام هذا الباب يعرّض الناشر لخطر الملاحقة القضائية أمام محكمة الإستئناف الناظرة بقضايا الإعلام، وفي حال إدانته، يحكم عليه بغرامة تتراوح بين ضعفي وخمسة أضعاف الحدّ الأدنى للأجور، وفي حال التكرار تضاعف العقوبة.</a:t>
            </a:r>
          </a:p>
          <a:p>
            <a:pPr algn="r" rtl="1"/>
            <a:r>
              <a:rPr lang="ar-LB"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69: </a:t>
            </a:r>
            <a:r>
              <a:rPr lang="ar-LB" b="1" dirty="0">
                <a:solidFill>
                  <a:schemeClr val="tx1"/>
                </a:solidFill>
                <a:latin typeface="Calibri" panose="020F0502020204030204" pitchFamily="34" charset="0"/>
                <a:ea typeface="Calibri" panose="020F0502020204030204" pitchFamily="34" charset="0"/>
                <a:cs typeface="Calibri" panose="020F0502020204030204" pitchFamily="34" charset="0"/>
              </a:rPr>
              <a:t>(رقمها 51 لدى لجنة الادارة والعدل)</a:t>
            </a:r>
            <a:endParaRPr lang="ar-LB"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r>
              <a:rPr lang="ar-LB"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96: </a:t>
            </a:r>
            <a:r>
              <a:rPr lang="ar-LB" b="1" dirty="0">
                <a:solidFill>
                  <a:schemeClr val="tx1"/>
                </a:solidFill>
                <a:latin typeface="Calibri" panose="020F0502020204030204" pitchFamily="34" charset="0"/>
                <a:ea typeface="Calibri" panose="020F0502020204030204" pitchFamily="34" charset="0"/>
                <a:cs typeface="Calibri" panose="020F0502020204030204" pitchFamily="34" charset="0"/>
              </a:rPr>
              <a:t>(رقمها 81 لدى لجنة الادارة والعدل)</a:t>
            </a:r>
            <a:endParaRPr lang="ar-LB"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endParaRPr lang="en-US"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4028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68" y="4301067"/>
            <a:ext cx="9771753" cy="2378029"/>
          </a:xfrm>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algn="r" rtl="1"/>
            <a: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t>الحد من موانع النشر وحماية المصادر:</a:t>
            </a:r>
            <a:br>
              <a:rPr lang="ar-LB" sz="2400" b="1" dirty="0">
                <a:solidFill>
                  <a:schemeClr val="lt1"/>
                </a:solidFill>
                <a:latin typeface="Calibri" panose="020F0502020204030204" pitchFamily="34" charset="0"/>
                <a:ea typeface="Calibri" panose="020F0502020204030204" pitchFamily="34" charset="0"/>
                <a:cs typeface="Calibri" panose="020F0502020204030204" pitchFamily="34" charset="0"/>
              </a:rPr>
            </a:b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يجب الحد من موانع النشر الموجودة في نسخة لجنة الادارة والعدل وكذلك في نسخة الاونسكو، فالقاعدة يجب ان تكون تكريس حق الوصول للمعلومات وليس الحد منها. ويشكل الاقتراح بالصيغة الحالية تراجعا عن الحقوق التي كرسها قانون حق الوصول للمعلومات (رقم 28/2017). كما يجب اضافة فقرة واضحة تتعلق بحق الصحافيين بحماية مصادرهم، كما هو مقترح بالبند </a:t>
            </a:r>
            <a:r>
              <a:rPr lang="ar-LB" sz="2400" dirty="0">
                <a:solidFill>
                  <a:srgbClr val="FFFF00"/>
                </a:solidFill>
                <a:latin typeface="Calibri" panose="020F0502020204030204" pitchFamily="34" charset="0"/>
                <a:ea typeface="Calibri" panose="020F0502020204030204" pitchFamily="34" charset="0"/>
                <a:cs typeface="Calibri" panose="020F0502020204030204" pitchFamily="34" charset="0"/>
              </a:rPr>
              <a:t>بالاصفر</a:t>
            </a:r>
            <a:r>
              <a:rPr lang="ar-LB"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rPr>
              <a:t>.</a:t>
            </a:r>
            <a:endParaRPr lang="en-US" sz="2400" dirty="0">
              <a:solidFill>
                <a:schemeClr val="bg2">
                  <a:lumMod val="60000"/>
                  <a:lumOff val="4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972080" y="553280"/>
            <a:ext cx="4649787"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الملاحظة: </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p:txBody>
          <a:bodyPr vert="horz" lIns="91440" tIns="45720" rIns="91440" bIns="45720" rtlCol="0" anchor="t">
            <a:normAutofit lnSpcReduction="10000"/>
          </a:bodyPr>
          <a:lstStyle/>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يجب عدم وضع موانع على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نشر وقائع جلسات مجلس الوزراء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أ</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و</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مجلس القضاء الاعلى وغيرها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من المعلومات التي يحق للناس المعرفة بها.</a:t>
            </a:r>
          </a:p>
          <a:p>
            <a:pPr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يجب </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ان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يحصر منع النشر</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ب</a:t>
            </a:r>
            <a:r>
              <a:rPr lang="ar-SA" dirty="0">
                <a:solidFill>
                  <a:schemeClr val="tx1"/>
                </a:solidFill>
                <a:latin typeface="Calibri" panose="020F0502020204030204" pitchFamily="34" charset="0"/>
                <a:ea typeface="Calibri" panose="020F0502020204030204" pitchFamily="34" charset="0"/>
                <a:cs typeface="Calibri" panose="020F0502020204030204" pitchFamily="34" charset="0"/>
              </a:rPr>
              <a:t>ما ورد في قانون حق الوصول الى المعلومات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5).</a:t>
            </a:r>
          </a:p>
          <a:p>
            <a:pPr algn="r" rtl="1"/>
            <a:r>
              <a:rPr lang="ar-LB" dirty="0">
                <a:solidFill>
                  <a:srgbClr val="FFFF00"/>
                </a:solidFill>
                <a:latin typeface="Calibri" panose="020F0502020204030204" pitchFamily="34" charset="0"/>
                <a:ea typeface="Calibri" panose="020F0502020204030204" pitchFamily="34" charset="0"/>
                <a:cs typeface="Calibri" panose="020F0502020204030204" pitchFamily="34" charset="0"/>
              </a:rPr>
              <a:t>حماية المصادر:  اي إعلامي يحضر كمدعى عليه او شاهد بخصوص معلومات جمعها بنفسه في خصوص عمله الاعلامي هو غير ملزم بالافصاح عن مصادره ولا يعتبر عدم الافصاح جرماً او كتماً للمعلومات.</a:t>
            </a:r>
            <a:endParaRPr lang="en-US"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6079066" y="553280"/>
            <a:ext cx="4665134" cy="576262"/>
          </a:xfrm>
        </p:spPr>
        <p:txBody>
          <a:bodyPr/>
          <a:lstStyle/>
          <a:p>
            <a:pPr algn="r" rtl="1"/>
            <a:r>
              <a:rPr lang="ar-LB"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صيغة وزير الاعلام - الاونسكو</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p:txBody>
          <a:bodyPr vert="horz" lIns="91440" tIns="45720" rIns="91440" bIns="45720" rtlCol="0" anchor="t">
            <a:normAutofit/>
          </a:bodyPr>
          <a:lstStyle/>
          <a:p>
            <a:pPr algn="r" rtl="1"/>
            <a:r>
              <a:rPr lang="ar-LB" b="1" u="sng" dirty="0">
                <a:solidFill>
                  <a:schemeClr val="tx1"/>
                </a:solidFill>
                <a:latin typeface="Calibri" panose="020F0502020204030204" pitchFamily="34" charset="0"/>
                <a:ea typeface="Calibri" panose="020F0502020204030204" pitchFamily="34" charset="0"/>
                <a:cs typeface="Calibri" panose="020F0502020204030204" pitchFamily="34" charset="0"/>
              </a:rPr>
              <a:t>المادة 88: </a:t>
            </a:r>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يُمنع على المؤسسات الإعلامية نشر ما يلي:</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وقائع جلسات مجلس الوزراء والجلسات السريّة التي يعقدها المجلس النيابي أو لجانه، على أن تنشر القرارات والتقارير الصادرة عن هذه اللجان بعد عرضها على مكتب المجلس النيابي، ما لم تقرّر اللجنة خلاف ذلك.</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r" rtl="1"/>
            <a:r>
              <a:rPr lang="ar-LB" dirty="0">
                <a:solidFill>
                  <a:schemeClr val="tx1"/>
                </a:solidFill>
                <a:latin typeface="Calibri" panose="020F0502020204030204" pitchFamily="34" charset="0"/>
                <a:ea typeface="Calibri" panose="020F0502020204030204" pitchFamily="34" charset="0"/>
                <a:cs typeface="Calibri" panose="020F0502020204030204" pitchFamily="34" charset="0"/>
              </a:rPr>
              <a:t>مداولات مجلس القضاء الأعلى باستثناء ما يسمح به رئيس مجلس القضاء الأعلى أو شخصٌ مخولٌ بذلك قانوناً.</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443237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477</TotalTime>
  <Words>1360</Words>
  <Application>Microsoft Office PowerPoint</Application>
  <PresentationFormat>Widescreen</PresentationFormat>
  <Paragraphs>101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Slice</vt:lpstr>
      <vt:lpstr>ملاحظات على إقتراح قانون الإعلام</vt:lpstr>
      <vt:lpstr>إلغاء عقوبة السجن:  من أهم تعديلات الاونسكو التي يجب إقرارها.</vt:lpstr>
      <vt:lpstr>إلغاء عقوبة السجن:  من أهم تعديلات الاونسكو التي يجب إقرارها.</vt:lpstr>
      <vt:lpstr>التعريفات: نعتمد صيغة الاونسكو كونها تحصر التعريف كي لا يكون التفسير مطاطا. ولكن نقترح اعتماد الصيغة المقترحة بالاصفر* لتعريف الاعلامي.</vt:lpstr>
      <vt:lpstr>تشكيل الهيئة الناظمة: الافضلية لصيغة الاونسكو لان اطار التسمية يشمل فئات اكثر ومنها تحالف الحريات، ويمكن ان يعطي استقلالية اوسع. لكن الصيغة الفضلى هي اعتماد التنظيم الذاتي لوسائل الاعلام، لان تجارب تعيين الهيئات الناظمة السابقة لم  تنجح بتأمين الاستقلالية.</vt:lpstr>
      <vt:lpstr>حصر الترخيص المسبق بالمؤسسات التي تستخدم الترددات وليس الانترنت:  نفضل اعتماد الصيغة الاساسية للاقتراح المقدم من قبل النائب غسان مخيبر ومهارات، تجنباً للرقابة المسبقة على تأسيس وسائل الاعلام.</vt:lpstr>
      <vt:lpstr>رسوم التراخيص: يجب التركيز على البعد الاجتماعي والسياسي للقانون والا يكون بعد تجاري فقط لا سيما في ظل عدم وجود اعلام وطني فعال (نقترح اعتماد الصيغة باللون الاصفر*)</vt:lpstr>
      <vt:lpstr>إعتماد دراجات التقاضي الثلاث: نفضل عدم الابقاء على محكمة المطبوعات كونها محكمة استثنائية تضرب مبدأ التقاضي على ثلاث درجات (نقترح اعتماد الصيغة باللون الاصفر*).</vt:lpstr>
      <vt:lpstr>الحد من موانع النشر وحماية المصادر: يجب الحد من موانع النشر الموجودة في نسخة لجنة الادارة والعدل وكذلك في نسخة الاونسكو، فالقاعدة يجب ان تكون تكريس حق الوصول للمعلومات وليس الحد منها. ويشكل الاقتراح بالصيغة الحالية تراجعا عن الحقوق التي كرسها قانون حق الوصول للمعلومات (رقم 28/2017). كما يجب اضافة فقرة واضحة تتعلق بحق الصحافيين بحماية مصادرهم، كما هو مقترح بالبند بالاصفر.</vt:lpstr>
      <vt:lpstr>الغاء اتحاد الصحافة اللبنانية: يجب الغاء الباب الرابع من قانون المطبوعات كونه يعطي سطوة لنقابة الصحافة على نقابة المحررين وكونه يحد من مبدأ حرية العمل النقابي (نقترح اعتماد الصيغة باللون الاصفر*).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ملاحظات على إقتراح قانون الإعلام</dc:title>
  <dc:creator>USER</dc:creator>
  <cp:lastModifiedBy>Elsy moufarrej</cp:lastModifiedBy>
  <cp:revision>26</cp:revision>
  <dcterms:created xsi:type="dcterms:W3CDTF">2023-08-15T11:46:36Z</dcterms:created>
  <dcterms:modified xsi:type="dcterms:W3CDTF">2023-09-21T16:09:05Z</dcterms:modified>
</cp:coreProperties>
</file>